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6" r:id="rId3"/>
    <p:sldId id="267" r:id="rId4"/>
    <p:sldId id="261" r:id="rId5"/>
    <p:sldId id="257" r:id="rId6"/>
    <p:sldId id="258" r:id="rId7"/>
    <p:sldId id="259" r:id="rId8"/>
    <p:sldId id="260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683" autoAdjust="0"/>
  </p:normalViewPr>
  <p:slideViewPr>
    <p:cSldViewPr snapToGrid="0" showGuides="1">
      <p:cViewPr varScale="1">
        <p:scale>
          <a:sx n="82" d="100"/>
          <a:sy n="82" d="100"/>
        </p:scale>
        <p:origin x="720" y="67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68A689-1BAC-42EF-9DD3-4E5205ABA83A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419F4F-C9CB-4A6A-99F9-D58B99BAB2B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56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419F4F-C9CB-4A6A-99F9-D58B99BAB2B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61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2F9465-D71B-4A8C-9BD8-B8FCCA0F6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6B722DA-9075-4FAB-ADCF-68D2130A5C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AACFFF-3F0A-4AAF-9DA4-7716A816F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97AD-1D1E-4DF8-9E09-065FC176863B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7C0257-5719-4A32-8778-06F47636C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EA28C2-7138-4938-B129-D57A361EB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2D49-BA55-4FBD-B2E9-B4FD1E78F60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37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A80D5E-274A-45D9-A125-903C1981E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DBE9DA2-D13F-445C-9473-CDFE163DCD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8B75B3-8BF4-4BA2-BBF9-29C0E3CA2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97AD-1D1E-4DF8-9E09-065FC176863B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D9EEAF-10C5-47CB-820E-68D423079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1A1394-FB10-40AC-ABB0-81D2A4F2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2D49-BA55-4FBD-B2E9-B4FD1E78F60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79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F605884-5B12-4C2C-9A8E-373E012B0F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5A402F4-C5EB-48FB-A2DC-BF7D2D7701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F4C550-8BF5-406C-AF6E-311D26E76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97AD-1D1E-4DF8-9E09-065FC176863B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B730FE-7866-4E01-B613-4BA17E4C3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F65D08-D28A-42F0-8681-2309C11E8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2D49-BA55-4FBD-B2E9-B4FD1E78F60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726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9F060A-548C-4047-A461-DF0E6FB2B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002E72-BFB8-4C46-95A4-98738AF1C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AD9596E-E908-498F-9742-5EB171048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97AD-1D1E-4DF8-9E09-065FC176863B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CB51928-1370-405D-B834-EC292D60C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802A65-24DE-45CA-9304-4D0B1BD94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2D49-BA55-4FBD-B2E9-B4FD1E78F60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021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89752B-14E3-423A-80C1-02E4119D6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BAC9F9-2C27-4446-91A1-845928614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9D29C1-E368-4106-8259-ABDFC66CE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97AD-1D1E-4DF8-9E09-065FC176863B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3824E0-F685-48A4-B919-E8A1142EC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6E8C14-0582-4D46-A3B5-5FC9CE742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2D49-BA55-4FBD-B2E9-B4FD1E78F60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991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73EB4C-0C68-4424-9921-3861F3FA0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E6084A-7B63-46D5-B989-51685DA0B9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64750E7-472A-4A80-8031-9C1C472101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5EB4B1B-F3D2-491D-80C3-225CEB5C4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97AD-1D1E-4DF8-9E09-065FC176863B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39D1A37-4E63-43D7-868C-75D055870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1EB7C3F-2C6D-4E73-B40D-65DBCBB6E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2D49-BA55-4FBD-B2E9-B4FD1E78F60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670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042D83-50B2-4B08-BE8E-904D5ED48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DD33C3D-2423-480B-8367-B587418E4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9D6F260-C70B-42A6-9EAC-3FAA84F7C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EE2470A-2A02-45E2-BDEC-9479A80EE4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4D9CCFE-0D95-49F0-B535-E429F28107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32919D7-C7B0-4734-A9A6-D5B6899E1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97AD-1D1E-4DF8-9E09-065FC176863B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4A3B86B-16BD-418B-8641-272B32840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56A5728-6DA8-47A8-8F28-FA13CFDF8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2D49-BA55-4FBD-B2E9-B4FD1E78F60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429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E92A2B-B4B9-4721-8F9D-0D88DB291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E58ED5A-6415-4019-BA1C-E14B0E9F8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97AD-1D1E-4DF8-9E09-065FC176863B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2A34946-D74F-4534-88CD-674194C4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FC8FAF2-C3EF-4644-B0B2-9C576A2F5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2D49-BA55-4FBD-B2E9-B4FD1E78F60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71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E2F9370-9013-424E-BED5-4F50CE50A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97AD-1D1E-4DF8-9E09-065FC176863B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5411DF1-9B12-40A4-8D8A-D1AE02D17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8EC9BF-B727-4E2C-981D-6173D9782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2D49-BA55-4FBD-B2E9-B4FD1E78F60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074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BEE4BC-6017-4AC8-AFD3-B3538697B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44E4E7-02DD-4A65-97A5-18F273220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16285B6-2DBF-4D17-B951-7505C6381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6EA9E5-EB25-4075-A209-719B5493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97AD-1D1E-4DF8-9E09-065FC176863B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9B080F-FBD0-46A4-A1F4-A03908614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965F722-A68E-4CC3-B44F-E24B43A93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2D49-BA55-4FBD-B2E9-B4FD1E78F60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09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F1B87A-F390-4710-B19C-4A5014993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CB00CB0-8505-4BBF-87D1-29CC6ECB0F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49B4F9F-F7BB-4103-9823-4F179BE39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4E5E080-AA6C-4923-86A1-450AC8F55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97AD-1D1E-4DF8-9E09-065FC176863B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E18D47C-8FCF-4856-8744-154507B88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F62BA5E-186B-4484-9155-93A11641B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2D49-BA55-4FBD-B2E9-B4FD1E78F60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851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0E20968-AB35-4135-BB29-8D38F3518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C2F282C-ABCD-4049-B751-FB99B334F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140EC8-2F8A-48D4-848E-743EDFA42A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E97AD-1D1E-4DF8-9E09-065FC176863B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957C40-05A2-40D0-8376-E1869BDB7D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87DD0B-FFA8-4ADB-A631-EAA6862DA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82D49-BA55-4FBD-B2E9-B4FD1E78F60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471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5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2670FB15-6BED-4D27-A777-8FA65C4E5D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0700" y="5854700"/>
            <a:ext cx="9144000" cy="1655762"/>
          </a:xfrm>
        </p:spPr>
        <p:txBody>
          <a:bodyPr/>
          <a:lstStyle/>
          <a:p>
            <a:r>
              <a:rPr lang="de-DE" dirty="0"/>
              <a:t>Sven Hornung, Daniel Wenzl, Niklas Fichtner, Stefan Roth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162F704-780B-498A-A152-248845EAA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6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44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0D0F26B-96D3-426B-97F0-7A3D9BDCB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Gliederung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D9A228-1D24-424D-A56D-C26DF86DE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de-DE" sz="2400" dirty="0">
                <a:solidFill>
                  <a:srgbClr val="000000"/>
                </a:solidFill>
              </a:rPr>
              <a:t>Projektabschluss</a:t>
            </a:r>
          </a:p>
          <a:p>
            <a:pPr lvl="1"/>
            <a:r>
              <a:rPr lang="de-DE" dirty="0">
                <a:solidFill>
                  <a:srgbClr val="000000"/>
                </a:solidFill>
              </a:rPr>
              <a:t>Funktionale Anforderungen</a:t>
            </a:r>
          </a:p>
          <a:p>
            <a:pPr lvl="1"/>
            <a:r>
              <a:rPr lang="de-DE" dirty="0" smtClean="0">
                <a:solidFill>
                  <a:srgbClr val="000000"/>
                </a:solidFill>
              </a:rPr>
              <a:t>Team</a:t>
            </a:r>
            <a:endParaRPr lang="de-DE" dirty="0">
              <a:solidFill>
                <a:srgbClr val="000000"/>
              </a:solidFill>
            </a:endParaRPr>
          </a:p>
          <a:p>
            <a:r>
              <a:rPr lang="de-DE" sz="2400" dirty="0">
                <a:solidFill>
                  <a:srgbClr val="000000"/>
                </a:solidFill>
              </a:rPr>
              <a:t>Timeline</a:t>
            </a:r>
          </a:p>
          <a:p>
            <a:r>
              <a:rPr lang="de-DE" sz="2400" dirty="0">
                <a:solidFill>
                  <a:srgbClr val="000000"/>
                </a:solidFill>
              </a:rPr>
              <a:t>Vorstellung der Website</a:t>
            </a:r>
          </a:p>
          <a:p>
            <a:pPr lvl="1"/>
            <a:r>
              <a:rPr lang="de-DE" dirty="0" err="1">
                <a:solidFill>
                  <a:srgbClr val="000000"/>
                </a:solidFill>
              </a:rPr>
              <a:t>Dreamday</a:t>
            </a:r>
            <a:endParaRPr lang="de-DE" dirty="0">
              <a:solidFill>
                <a:srgbClr val="000000"/>
              </a:solidFill>
            </a:endParaRPr>
          </a:p>
          <a:p>
            <a:pPr lvl="1"/>
            <a:r>
              <a:rPr lang="de-DE" dirty="0">
                <a:solidFill>
                  <a:srgbClr val="000000"/>
                </a:solidFill>
              </a:rPr>
              <a:t>Eintrag hinzufügen</a:t>
            </a:r>
          </a:p>
          <a:p>
            <a:pPr lvl="1"/>
            <a:r>
              <a:rPr lang="de-DE" dirty="0">
                <a:solidFill>
                  <a:srgbClr val="000000"/>
                </a:solidFill>
              </a:rPr>
              <a:t>Live Challenge mit Belohnung</a:t>
            </a:r>
          </a:p>
          <a:p>
            <a:pPr lvl="1"/>
            <a:endParaRPr lang="de-DE" dirty="0">
              <a:solidFill>
                <a:srgbClr val="000000"/>
              </a:solidFill>
            </a:endParaRPr>
          </a:p>
          <a:p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465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5">
            <a:extLst>
              <a:ext uri="{FF2B5EF4-FFF2-40B4-BE49-F238E27FC236}">
                <a16:creationId xmlns:a16="http://schemas.microsoft.com/office/drawing/2014/main" id="{9425D4AB-CD98-4DD6-9398-3C8961DE03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69" y="0"/>
            <a:ext cx="755293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17">
            <a:extLst>
              <a:ext uri="{FF2B5EF4-FFF2-40B4-BE49-F238E27FC236}">
                <a16:creationId xmlns:a16="http://schemas.microsoft.com/office/drawing/2014/main" id="{97818316-E7CB-4E73-AF79-E9CAB873E7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DF0AF01-A16C-43EC-8EAE-384881B06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67" y="802955"/>
            <a:ext cx="4133690" cy="1454051"/>
          </a:xfrm>
        </p:spPr>
        <p:txBody>
          <a:bodyPr>
            <a:normAutofit/>
          </a:bodyPr>
          <a:lstStyle/>
          <a:p>
            <a:r>
              <a:rPr lang="de-DE" sz="4000" b="1" dirty="0">
                <a:solidFill>
                  <a:srgbClr val="000000"/>
                </a:solidFill>
              </a:rPr>
              <a:t>Funktionale Anforderungen </a:t>
            </a:r>
            <a:endParaRPr lang="en-US" sz="4000" b="1" dirty="0">
              <a:solidFill>
                <a:srgbClr val="000000"/>
              </a:solidFill>
            </a:endParaRPr>
          </a:p>
        </p:txBody>
      </p:sp>
      <p:sp>
        <p:nvSpPr>
          <p:cNvPr id="30" name="Oval 19">
            <a:extLst>
              <a:ext uri="{FF2B5EF4-FFF2-40B4-BE49-F238E27FC236}">
                <a16:creationId xmlns:a16="http://schemas.microsoft.com/office/drawing/2014/main" id="{D8B47C9F-A960-4902-8507-38F18DD3D0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6695" y="511733"/>
            <a:ext cx="1857636" cy="1857636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Aufwärtstrend">
            <a:extLst>
              <a:ext uri="{FF2B5EF4-FFF2-40B4-BE49-F238E27FC236}">
                <a16:creationId xmlns:a16="http://schemas.microsoft.com/office/drawing/2014/main" id="{2CF2F02D-4D01-47D8-BCFE-794438DDA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026145" y="871183"/>
            <a:ext cx="1138736" cy="1138736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A3DB0E-81C6-4B27-A94F-58618C514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568" y="2421682"/>
            <a:ext cx="4133360" cy="3639289"/>
          </a:xfrm>
        </p:spPr>
        <p:txBody>
          <a:bodyPr anchor="ctr">
            <a:normAutofit fontScale="92500" lnSpcReduction="20000"/>
          </a:bodyPr>
          <a:lstStyle/>
          <a:p>
            <a:r>
              <a:rPr lang="de-DE" dirty="0">
                <a:solidFill>
                  <a:srgbClr val="000000"/>
                </a:solidFill>
              </a:rPr>
              <a:t>Suchfunktion</a:t>
            </a:r>
          </a:p>
          <a:p>
            <a:r>
              <a:rPr lang="de-DE" dirty="0" err="1">
                <a:solidFill>
                  <a:srgbClr val="000000"/>
                </a:solidFill>
              </a:rPr>
              <a:t>DreamDay</a:t>
            </a:r>
            <a:endParaRPr lang="de-DE" dirty="0">
              <a:solidFill>
                <a:srgbClr val="000000"/>
              </a:solidFill>
            </a:endParaRPr>
          </a:p>
          <a:p>
            <a:r>
              <a:rPr lang="de-DE" dirty="0">
                <a:solidFill>
                  <a:srgbClr val="000000"/>
                </a:solidFill>
              </a:rPr>
              <a:t>Aktuelle Tagesplanung</a:t>
            </a:r>
          </a:p>
          <a:p>
            <a:r>
              <a:rPr lang="de-DE" dirty="0">
                <a:solidFill>
                  <a:srgbClr val="000000"/>
                </a:solidFill>
              </a:rPr>
              <a:t>Eintrag hinzufügen</a:t>
            </a:r>
          </a:p>
          <a:p>
            <a:endParaRPr lang="de-DE" dirty="0">
              <a:solidFill>
                <a:srgbClr val="000000"/>
              </a:solidFill>
            </a:endParaRPr>
          </a:p>
          <a:p>
            <a:pPr marL="285750" indent="-285750"/>
            <a:r>
              <a:rPr lang="de-DE" dirty="0">
                <a:solidFill>
                  <a:srgbClr val="000000"/>
                </a:solidFill>
              </a:rPr>
              <a:t>Testphase erfolgreich abgeschlossen</a:t>
            </a:r>
          </a:p>
          <a:p>
            <a:pPr marL="285750" indent="-285750"/>
            <a:r>
              <a:rPr lang="de-DE" dirty="0">
                <a:solidFill>
                  <a:srgbClr val="000000"/>
                </a:solidFill>
              </a:rPr>
              <a:t>100% der Anforderungen umgesetzt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1" name="Oval 21">
            <a:extLst>
              <a:ext uri="{FF2B5EF4-FFF2-40B4-BE49-F238E27FC236}">
                <a16:creationId xmlns:a16="http://schemas.microsoft.com/office/drawing/2014/main" id="{D4E15E95-445D-4A45-BC1E-8468CE1705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677" y="2933578"/>
            <a:ext cx="2737876" cy="2737876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75">
            <a:extLst>
              <a:ext uri="{FF2B5EF4-FFF2-40B4-BE49-F238E27FC236}">
                <a16:creationId xmlns:a16="http://schemas.microsoft.com/office/drawing/2014/main" id="{133B9781-B73C-44F8-97CB-D1807A63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996" y="-26552"/>
            <a:ext cx="4082004" cy="3428999"/>
          </a:xfrm>
          <a:custGeom>
            <a:avLst/>
            <a:gdLst>
              <a:gd name="connsiteX0" fmla="*/ 350681 w 4082004"/>
              <a:gd name="connsiteY0" fmla="*/ 0 h 3428999"/>
              <a:gd name="connsiteX1" fmla="*/ 4082004 w 4082004"/>
              <a:gd name="connsiteY1" fmla="*/ 0 h 3428999"/>
              <a:gd name="connsiteX2" fmla="*/ 4082004 w 4082004"/>
              <a:gd name="connsiteY2" fmla="*/ 2444823 h 3428999"/>
              <a:gd name="connsiteX3" fmla="*/ 4081788 w 4082004"/>
              <a:gd name="connsiteY3" fmla="*/ 2445178 h 3428999"/>
              <a:gd name="connsiteX4" fmla="*/ 2231442 w 4082004"/>
              <a:gd name="connsiteY4" fmla="*/ 3428999 h 3428999"/>
              <a:gd name="connsiteX5" fmla="*/ 0 w 4082004"/>
              <a:gd name="connsiteY5" fmla="*/ 1197557 h 3428999"/>
              <a:gd name="connsiteX6" fmla="*/ 269323 w 4082004"/>
              <a:gd name="connsiteY6" fmla="*/ 133920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82004" h="3428999">
                <a:moveTo>
                  <a:pt x="350681" y="0"/>
                </a:moveTo>
                <a:lnTo>
                  <a:pt x="4082004" y="0"/>
                </a:lnTo>
                <a:lnTo>
                  <a:pt x="4082004" y="2444823"/>
                </a:lnTo>
                <a:lnTo>
                  <a:pt x="4081788" y="2445178"/>
                </a:lnTo>
                <a:cubicBezTo>
                  <a:pt x="3680782" y="3038745"/>
                  <a:pt x="3001686" y="3428999"/>
                  <a:pt x="2231442" y="3428999"/>
                </a:cubicBezTo>
                <a:cubicBezTo>
                  <a:pt x="999051" y="3428999"/>
                  <a:pt x="0" y="2429948"/>
                  <a:pt x="0" y="1197557"/>
                </a:cubicBezTo>
                <a:cubicBezTo>
                  <a:pt x="0" y="812435"/>
                  <a:pt x="97564" y="450100"/>
                  <a:pt x="269323" y="13392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Grafik 8" descr="Messgerät">
            <a:extLst>
              <a:ext uri="{FF2B5EF4-FFF2-40B4-BE49-F238E27FC236}">
                <a16:creationId xmlns:a16="http://schemas.microsoft.com/office/drawing/2014/main" id="{9974551F-AA53-47AC-B777-899742F8CE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094788" y="211666"/>
            <a:ext cx="2319387" cy="2319387"/>
          </a:xfrm>
          <a:prstGeom prst="rect">
            <a:avLst/>
          </a:prstGeom>
        </p:spPr>
      </p:pic>
      <p:pic>
        <p:nvPicPr>
          <p:cNvPr id="5" name="Grafik 4" descr="Häkchen">
            <a:extLst>
              <a:ext uri="{FF2B5EF4-FFF2-40B4-BE49-F238E27FC236}">
                <a16:creationId xmlns:a16="http://schemas.microsoft.com/office/drawing/2014/main" id="{FC4F01E6-1253-4D95-81ED-BED398A6DB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521079" y="3434981"/>
            <a:ext cx="1735071" cy="1735071"/>
          </a:xfrm>
          <a:prstGeom prst="rect">
            <a:avLst/>
          </a:prstGeom>
        </p:spPr>
      </p:pic>
      <p:sp>
        <p:nvSpPr>
          <p:cNvPr id="33" name="Freeform 79">
            <a:extLst>
              <a:ext uri="{FF2B5EF4-FFF2-40B4-BE49-F238E27FC236}">
                <a16:creationId xmlns:a16="http://schemas.microsoft.com/office/drawing/2014/main" id="{1FCEDCAD-7B1A-4AE2-818E-D93A48758C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3618" y="4326947"/>
            <a:ext cx="3068382" cy="2540529"/>
          </a:xfrm>
          <a:custGeom>
            <a:avLst/>
            <a:gdLst>
              <a:gd name="connsiteX0" fmla="*/ 1612418 w 3068382"/>
              <a:gd name="connsiteY0" fmla="*/ 0 h 2540529"/>
              <a:gd name="connsiteX1" fmla="*/ 3030226 w 3068382"/>
              <a:gd name="connsiteY1" fmla="*/ 843844 h 2540529"/>
              <a:gd name="connsiteX2" fmla="*/ 3068382 w 3068382"/>
              <a:gd name="connsiteY2" fmla="*/ 923051 h 2540529"/>
              <a:gd name="connsiteX3" fmla="*/ 3068382 w 3068382"/>
              <a:gd name="connsiteY3" fmla="*/ 2301785 h 2540529"/>
              <a:gd name="connsiteX4" fmla="*/ 3030226 w 3068382"/>
              <a:gd name="connsiteY4" fmla="*/ 2380992 h 2540529"/>
              <a:gd name="connsiteX5" fmla="*/ 2949460 w 3068382"/>
              <a:gd name="connsiteY5" fmla="*/ 2513937 h 2540529"/>
              <a:gd name="connsiteX6" fmla="*/ 2929575 w 3068382"/>
              <a:gd name="connsiteY6" fmla="*/ 2540529 h 2540529"/>
              <a:gd name="connsiteX7" fmla="*/ 295261 w 3068382"/>
              <a:gd name="connsiteY7" fmla="*/ 2540529 h 2540529"/>
              <a:gd name="connsiteX8" fmla="*/ 275376 w 3068382"/>
              <a:gd name="connsiteY8" fmla="*/ 2513937 h 2540529"/>
              <a:gd name="connsiteX9" fmla="*/ 0 w 3068382"/>
              <a:gd name="connsiteY9" fmla="*/ 1612418 h 2540529"/>
              <a:gd name="connsiteX10" fmla="*/ 1612418 w 3068382"/>
              <a:gd name="connsiteY10" fmla="*/ 0 h 254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68382" h="2540529">
                <a:moveTo>
                  <a:pt x="1612418" y="0"/>
                </a:moveTo>
                <a:cubicBezTo>
                  <a:pt x="2224646" y="0"/>
                  <a:pt x="2757180" y="341213"/>
                  <a:pt x="3030226" y="843844"/>
                </a:cubicBezTo>
                <a:lnTo>
                  <a:pt x="3068382" y="923051"/>
                </a:lnTo>
                <a:lnTo>
                  <a:pt x="3068382" y="2301785"/>
                </a:lnTo>
                <a:lnTo>
                  <a:pt x="3030226" y="2380992"/>
                </a:lnTo>
                <a:cubicBezTo>
                  <a:pt x="3005403" y="2426686"/>
                  <a:pt x="2978437" y="2471046"/>
                  <a:pt x="2949460" y="2513937"/>
                </a:cubicBezTo>
                <a:lnTo>
                  <a:pt x="2929575" y="2540529"/>
                </a:lnTo>
                <a:lnTo>
                  <a:pt x="295261" y="2540529"/>
                </a:lnTo>
                <a:lnTo>
                  <a:pt x="275376" y="2513937"/>
                </a:lnTo>
                <a:cubicBezTo>
                  <a:pt x="101518" y="2256593"/>
                  <a:pt x="0" y="1946361"/>
                  <a:pt x="0" y="1612418"/>
                </a:cubicBezTo>
                <a:cubicBezTo>
                  <a:pt x="0" y="721904"/>
                  <a:pt x="721904" y="0"/>
                  <a:pt x="1612418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Grafik 10" descr="Volltreffer">
            <a:extLst>
              <a:ext uri="{FF2B5EF4-FFF2-40B4-BE49-F238E27FC236}">
                <a16:creationId xmlns:a16="http://schemas.microsoft.com/office/drawing/2014/main" id="{13B89D9F-087E-4DD7-9A22-65B195C4FF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897926" y="5020464"/>
            <a:ext cx="1629594" cy="162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978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0F6CDC51-8D27-4BF4-AB33-7D5905E80D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8905" y="3726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4FB90F3-DFB9-42D4-B851-120249962A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3A7B28A-EB55-4A49-ACCC-9E16A058D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5145024" cy="1454051"/>
          </a:xfrm>
        </p:spPr>
        <p:txBody>
          <a:bodyPr>
            <a:normAutofit/>
          </a:bodyPr>
          <a:lstStyle/>
          <a:p>
            <a:r>
              <a:rPr lang="de-DE" sz="4000" b="1" dirty="0" smtClean="0">
                <a:solidFill>
                  <a:srgbClr val="000000"/>
                </a:solidFill>
              </a:rPr>
              <a:t>Team</a:t>
            </a:r>
            <a:endParaRPr lang="en-US" sz="4000" b="1" dirty="0">
              <a:solidFill>
                <a:srgbClr val="000000"/>
              </a:solidFill>
            </a:endParaRPr>
          </a:p>
        </p:txBody>
      </p:sp>
      <p:sp>
        <p:nvSpPr>
          <p:cNvPr id="35" name="Freeform 60">
            <a:extLst>
              <a:ext uri="{FF2B5EF4-FFF2-40B4-BE49-F238E27FC236}">
                <a16:creationId xmlns:a16="http://schemas.microsoft.com/office/drawing/2014/main" id="{DF4CE22F-8463-44F2-BE50-65D9B5035E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8720" y="0"/>
            <a:ext cx="3762182" cy="2258435"/>
          </a:xfrm>
          <a:custGeom>
            <a:avLst/>
            <a:gdLst>
              <a:gd name="connsiteX0" fmla="*/ 39946 w 3960192"/>
              <a:gd name="connsiteY0" fmla="*/ 0 h 2377300"/>
              <a:gd name="connsiteX1" fmla="*/ 3920247 w 3960192"/>
              <a:gd name="connsiteY1" fmla="*/ 0 h 2377300"/>
              <a:gd name="connsiteX2" fmla="*/ 3949969 w 3960192"/>
              <a:gd name="connsiteY2" fmla="*/ 194751 h 2377300"/>
              <a:gd name="connsiteX3" fmla="*/ 3960192 w 3960192"/>
              <a:gd name="connsiteY3" fmla="*/ 397204 h 2377300"/>
              <a:gd name="connsiteX4" fmla="*/ 1980096 w 3960192"/>
              <a:gd name="connsiteY4" fmla="*/ 2377300 h 2377300"/>
              <a:gd name="connsiteX5" fmla="*/ 0 w 3960192"/>
              <a:gd name="connsiteY5" fmla="*/ 397204 h 2377300"/>
              <a:gd name="connsiteX6" fmla="*/ 10224 w 3960192"/>
              <a:gd name="connsiteY6" fmla="*/ 194751 h 237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0192" h="2377300">
                <a:moveTo>
                  <a:pt x="39946" y="0"/>
                </a:moveTo>
                <a:lnTo>
                  <a:pt x="3920247" y="0"/>
                </a:lnTo>
                <a:lnTo>
                  <a:pt x="3949969" y="194751"/>
                </a:lnTo>
                <a:cubicBezTo>
                  <a:pt x="3956729" y="261316"/>
                  <a:pt x="3960192" y="328856"/>
                  <a:pt x="3960192" y="397204"/>
                </a:cubicBezTo>
                <a:cubicBezTo>
                  <a:pt x="3960192" y="1490781"/>
                  <a:pt x="3073673" y="2377300"/>
                  <a:pt x="1980096" y="2377300"/>
                </a:cubicBezTo>
                <a:cubicBezTo>
                  <a:pt x="886519" y="2377300"/>
                  <a:pt x="0" y="1490781"/>
                  <a:pt x="0" y="397204"/>
                </a:cubicBezTo>
                <a:cubicBezTo>
                  <a:pt x="0" y="328856"/>
                  <a:pt x="3463" y="261316"/>
                  <a:pt x="10224" y="194751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Grafik 14" descr="Datenbank">
            <a:extLst>
              <a:ext uri="{FF2B5EF4-FFF2-40B4-BE49-F238E27FC236}">
                <a16:creationId xmlns:a16="http://schemas.microsoft.com/office/drawing/2014/main" id="{021F8F3C-0FD9-4CCD-A95F-B96006599C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86375" y="266436"/>
            <a:ext cx="1366871" cy="1366871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A692EA-C3FB-435C-9BAE-1C9F29D8E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67119"/>
            <a:ext cx="5145024" cy="3639289"/>
          </a:xfrm>
        </p:spPr>
        <p:txBody>
          <a:bodyPr anchor="ctr">
            <a:normAutofit/>
          </a:bodyPr>
          <a:lstStyle/>
          <a:p>
            <a:pPr marL="285750" indent="-285750"/>
            <a:r>
              <a:rPr lang="de-DE" dirty="0">
                <a:solidFill>
                  <a:srgbClr val="000000"/>
                </a:solidFill>
              </a:rPr>
              <a:t>Abgang der IT Architektin</a:t>
            </a:r>
          </a:p>
          <a:p>
            <a:pPr marL="285750" lvl="0" indent="-285750"/>
            <a:r>
              <a:rPr lang="de-DE" dirty="0">
                <a:solidFill>
                  <a:srgbClr val="000000"/>
                </a:solidFill>
              </a:rPr>
              <a:t>Persönliche Entwicklung</a:t>
            </a:r>
          </a:p>
          <a:p>
            <a:pPr marL="742950" lvl="1" indent="-285750"/>
            <a:r>
              <a:rPr lang="de-DE" sz="2800" dirty="0">
                <a:solidFill>
                  <a:srgbClr val="000000"/>
                </a:solidFill>
              </a:rPr>
              <a:t>Weiterentwicklung unserer Fähigkeiten</a:t>
            </a:r>
            <a:endParaRPr lang="en-US" sz="2800" dirty="0">
              <a:solidFill>
                <a:srgbClr val="000000"/>
              </a:solidFill>
            </a:endParaRPr>
          </a:p>
          <a:p>
            <a:pPr marL="742950" lvl="1" indent="-285750"/>
            <a:r>
              <a:rPr lang="de-DE" sz="2800" dirty="0">
                <a:solidFill>
                  <a:srgbClr val="000000"/>
                </a:solidFill>
              </a:rPr>
              <a:t>Realitätsnah </a:t>
            </a:r>
            <a:endParaRPr lang="en-US" sz="2800" dirty="0">
              <a:solidFill>
                <a:srgbClr val="000000"/>
              </a:solidFill>
            </a:endParaRPr>
          </a:p>
          <a:p>
            <a:pPr marL="742950" lvl="1" indent="-285750"/>
            <a:r>
              <a:rPr lang="de-DE" sz="2800" dirty="0">
                <a:solidFill>
                  <a:srgbClr val="000000"/>
                </a:solidFill>
              </a:rPr>
              <a:t>Problemmanagement </a:t>
            </a:r>
            <a:endParaRPr lang="en-US" sz="28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37" name="Freeform 67">
            <a:extLst>
              <a:ext uri="{FF2B5EF4-FFF2-40B4-BE49-F238E27FC236}">
                <a16:creationId xmlns:a16="http://schemas.microsoft.com/office/drawing/2014/main" id="{3FA1383B-2709-4E36-8FF8-7A737213B4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7503" y="3006774"/>
            <a:ext cx="4734497" cy="3851226"/>
          </a:xfrm>
          <a:custGeom>
            <a:avLst/>
            <a:gdLst>
              <a:gd name="connsiteX0" fmla="*/ 2718646 w 4647408"/>
              <a:gd name="connsiteY0" fmla="*/ 0 h 3780384"/>
              <a:gd name="connsiteX1" fmla="*/ 4641019 w 4647408"/>
              <a:gd name="connsiteY1" fmla="*/ 796273 h 3780384"/>
              <a:gd name="connsiteX2" fmla="*/ 4647408 w 4647408"/>
              <a:gd name="connsiteY2" fmla="*/ 803303 h 3780384"/>
              <a:gd name="connsiteX3" fmla="*/ 4647408 w 4647408"/>
              <a:gd name="connsiteY3" fmla="*/ 3780384 h 3780384"/>
              <a:gd name="connsiteX4" fmla="*/ 215340 w 4647408"/>
              <a:gd name="connsiteY4" fmla="*/ 3780384 h 3780384"/>
              <a:gd name="connsiteX5" fmla="*/ 213645 w 4647408"/>
              <a:gd name="connsiteY5" fmla="*/ 3776866 h 3780384"/>
              <a:gd name="connsiteX6" fmla="*/ 0 w 4647408"/>
              <a:gd name="connsiteY6" fmla="*/ 2718646 h 3780384"/>
              <a:gd name="connsiteX7" fmla="*/ 2718646 w 4647408"/>
              <a:gd name="connsiteY7" fmla="*/ 0 h 3780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47408" h="3780384">
                <a:moveTo>
                  <a:pt x="2718646" y="0"/>
                </a:moveTo>
                <a:cubicBezTo>
                  <a:pt x="3469379" y="0"/>
                  <a:pt x="4149041" y="304295"/>
                  <a:pt x="4641019" y="796273"/>
                </a:cubicBezTo>
                <a:lnTo>
                  <a:pt x="4647408" y="803303"/>
                </a:lnTo>
                <a:lnTo>
                  <a:pt x="4647408" y="3780384"/>
                </a:lnTo>
                <a:lnTo>
                  <a:pt x="215340" y="3780384"/>
                </a:lnTo>
                <a:lnTo>
                  <a:pt x="213645" y="3776866"/>
                </a:lnTo>
                <a:cubicBezTo>
                  <a:pt x="76074" y="3451612"/>
                  <a:pt x="0" y="3094013"/>
                  <a:pt x="0" y="2718646"/>
                </a:cubicBezTo>
                <a:cubicBezTo>
                  <a:pt x="0" y="1217179"/>
                  <a:pt x="1217179" y="0"/>
                  <a:pt x="271864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fik 4" descr="Kopf mit Zahnrädern">
            <a:extLst>
              <a:ext uri="{FF2B5EF4-FFF2-40B4-BE49-F238E27FC236}">
                <a16:creationId xmlns:a16="http://schemas.microsoft.com/office/drawing/2014/main" id="{6C2EBBBC-006F-467D-AB34-92A897026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872423" y="3989614"/>
            <a:ext cx="2548155" cy="254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757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B9C762-B462-4C28-B937-541C670BA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228" y="108311"/>
            <a:ext cx="7474172" cy="1325563"/>
          </a:xfrm>
        </p:spPr>
        <p:txBody>
          <a:bodyPr>
            <a:normAutofit/>
          </a:bodyPr>
          <a:lstStyle/>
          <a:p>
            <a:r>
              <a:rPr lang="de-DE" dirty="0"/>
              <a:t>Eigene Tagesplanung 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B5DBAA-B342-42BE-A430-7E7164FDC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477" y="771092"/>
            <a:ext cx="7991923" cy="6688000"/>
          </a:xfrm>
        </p:spPr>
        <p:txBody>
          <a:bodyPr anchor="ctr">
            <a:normAutofit/>
          </a:bodyPr>
          <a:lstStyle/>
          <a:p>
            <a:r>
              <a:rPr lang="de-DE" sz="2200" dirty="0"/>
              <a:t>Die Stadt ist Handlungsort einer Verfolgungsjagd im James Bond Film Spectre</a:t>
            </a:r>
          </a:p>
          <a:p>
            <a:pPr lvl="1"/>
            <a:r>
              <a:rPr lang="de-DE" sz="2600" dirty="0"/>
              <a:t>Morgens </a:t>
            </a:r>
          </a:p>
          <a:p>
            <a:pPr lvl="2"/>
            <a:r>
              <a:rPr lang="de-DE" sz="2200" dirty="0"/>
              <a:t>Vegetarisch Frühstücken </a:t>
            </a:r>
          </a:p>
          <a:p>
            <a:pPr lvl="2"/>
            <a:r>
              <a:rPr lang="de-DE" sz="2200" dirty="0"/>
              <a:t>Hier Starb Russel Crowe im Film Gladiator </a:t>
            </a:r>
          </a:p>
          <a:p>
            <a:pPr lvl="1"/>
            <a:r>
              <a:rPr lang="de-DE" sz="2600" dirty="0"/>
              <a:t>Mittags</a:t>
            </a:r>
          </a:p>
          <a:p>
            <a:pPr lvl="2"/>
            <a:r>
              <a:rPr lang="de-DE" sz="2200" dirty="0"/>
              <a:t>Mittags genehmigen wir uns eine Pizza</a:t>
            </a:r>
          </a:p>
          <a:p>
            <a:pPr lvl="2"/>
            <a:r>
              <a:rPr lang="de-DE" sz="2200" dirty="0"/>
              <a:t>Hier verbrennt sich der Bösewicht aus Illuminati</a:t>
            </a:r>
          </a:p>
          <a:p>
            <a:pPr lvl="1"/>
            <a:r>
              <a:rPr lang="de-DE" sz="2600" dirty="0"/>
              <a:t>Abends </a:t>
            </a:r>
          </a:p>
          <a:p>
            <a:pPr lvl="2"/>
            <a:r>
              <a:rPr lang="de-DE" sz="2200" dirty="0"/>
              <a:t>Hier werfen Touristen gerne mal ein Geldstück hinein </a:t>
            </a:r>
          </a:p>
          <a:p>
            <a:pPr lvl="2"/>
            <a:r>
              <a:rPr lang="de-DE" sz="2200" dirty="0"/>
              <a:t>Abendessen in einer 3 Sterne Michelin Küche </a:t>
            </a:r>
          </a:p>
          <a:p>
            <a:pPr lvl="2"/>
            <a:r>
              <a:rPr lang="de-DE" sz="2200" dirty="0"/>
              <a:t>Danach lassen wir den Tag in einer Cocktailbar ausklingen</a:t>
            </a:r>
            <a:endParaRPr lang="de-DE" sz="1500" dirty="0"/>
          </a:p>
          <a:p>
            <a:pPr lvl="2"/>
            <a:endParaRPr lang="de-DE" sz="1500" dirty="0"/>
          </a:p>
          <a:p>
            <a:endParaRPr lang="de-DE" sz="1500" dirty="0"/>
          </a:p>
          <a:p>
            <a:pPr lvl="1"/>
            <a:endParaRPr lang="de-DE" sz="1500" dirty="0"/>
          </a:p>
          <a:p>
            <a:pPr lvl="1"/>
            <a:endParaRPr lang="en-US" sz="1500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fik 12" descr="Karte mit Ortsmarkierung">
            <a:extLst>
              <a:ext uri="{FF2B5EF4-FFF2-40B4-BE49-F238E27FC236}">
                <a16:creationId xmlns:a16="http://schemas.microsoft.com/office/drawing/2014/main" id="{5CDE720D-D930-457C-B103-4DFA0551E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38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D854A4CB-52B2-4448-90BE-749B4C827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52252639-ED67-4AB3-8A9B-BF9839F69254}"/>
              </a:ext>
            </a:extLst>
          </p:cNvPr>
          <p:cNvSpPr txBox="1"/>
          <p:nvPr/>
        </p:nvSpPr>
        <p:spPr>
          <a:xfrm>
            <a:off x="4431437" y="76978"/>
            <a:ext cx="30571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Musterlösung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54843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8635FDE1-26F4-45A1-AF41-DA1CDB9AE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25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95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4206CB9F-5BC6-45AF-9BE7-3C82CA100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87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Wasser, Fluss, Himmel, draußen enthält.&#10;&#10;Automatisch generierte Beschreibung">
            <a:extLst>
              <a:ext uri="{FF2B5EF4-FFF2-40B4-BE49-F238E27FC236}">
                <a16:creationId xmlns:a16="http://schemas.microsoft.com/office/drawing/2014/main" id="{7B7EC997-0329-4CA2-BA13-5AEC09C6A1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6" r="624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2E04007-19E6-4337-965F-92B706835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100"/>
              <a:t>Wenn Sie an eine Städtereise denken,</a:t>
            </a:r>
            <a:br>
              <a:rPr lang="en-US" sz="3100"/>
            </a:br>
            <a:r>
              <a:rPr lang="en-US" sz="3100"/>
              <a:t>denken Sie an Urban Explorer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491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</Words>
  <Application>Microsoft Office PowerPoint</Application>
  <PresentationFormat>Breitbild</PresentationFormat>
  <Paragraphs>41</Paragraphs>
  <Slides>9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</vt:lpstr>
      <vt:lpstr>PowerPoint-Präsentation</vt:lpstr>
      <vt:lpstr>Gliederung</vt:lpstr>
      <vt:lpstr>Funktionale Anforderungen </vt:lpstr>
      <vt:lpstr>Team</vt:lpstr>
      <vt:lpstr>Eigene Tagesplanung </vt:lpstr>
      <vt:lpstr>PowerPoint-Präsentation</vt:lpstr>
      <vt:lpstr>PowerPoint-Präsentation</vt:lpstr>
      <vt:lpstr>PowerPoint-Präsentation</vt:lpstr>
      <vt:lpstr>Wenn Sie an eine Städtereise denken, denken Sie an Urban Explorer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Stefan Roth</dc:creator>
  <cp:lastModifiedBy>Windows-Benutzer</cp:lastModifiedBy>
  <cp:revision>3</cp:revision>
  <dcterms:created xsi:type="dcterms:W3CDTF">2019-03-24T20:35:20Z</dcterms:created>
  <dcterms:modified xsi:type="dcterms:W3CDTF">2019-03-24T22:01:05Z</dcterms:modified>
</cp:coreProperties>
</file>